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2" r:id="rId3"/>
    <p:sldId id="271" r:id="rId4"/>
    <p:sldId id="260" r:id="rId5"/>
    <p:sldId id="262" r:id="rId6"/>
    <p:sldId id="264" r:id="rId7"/>
    <p:sldId id="266" r:id="rId8"/>
    <p:sldId id="274" r:id="rId9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9625C5-F3D3-4663-87D8-FB6B0B9761CD}" type="datetimeFigureOut">
              <a:rPr lang="es-CL" smtClean="0"/>
              <a:pPr/>
              <a:t>10-10-2014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DF0D43-D68C-4355-A3BE-8F465F3AC8EE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F98946-3F8B-4BD2-84DD-22D4A748C182}" type="slidenum">
              <a:rPr lang="es-ES" smtClean="0"/>
              <a:pPr/>
              <a:t>2</a:t>
            </a:fld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5218B3-578F-46CC-A0B6-2A9286DE8280}" type="slidenum">
              <a:rPr lang="es-ES" smtClean="0"/>
              <a:pPr/>
              <a:t>3</a:t>
            </a:fld>
            <a:endParaRPr lang="es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3CAC64-8052-4624-8F31-693FEBF3D374}" type="slidenum">
              <a:rPr lang="es-ES" smtClean="0"/>
              <a:pPr/>
              <a:t>4</a:t>
            </a:fld>
            <a:endParaRPr lang="es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575EC1-13CB-410A-A4E1-E27E78BB74EC}" type="slidenum">
              <a:rPr lang="es-ES" smtClean="0"/>
              <a:pPr/>
              <a:t>5</a:t>
            </a:fld>
            <a:endParaRPr lang="es-E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9D1F7E-4DF9-4430-AA9C-1CBE04884D52}" type="slidenum">
              <a:rPr lang="es-ES" smtClean="0"/>
              <a:pPr/>
              <a:t>6</a:t>
            </a:fld>
            <a:endParaRPr lang="es-E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C86632-5070-4C1C-8FD9-F603D442E2EA}" type="slidenum">
              <a:rPr lang="es-ES" smtClean="0"/>
              <a:pPr/>
              <a:t>7</a:t>
            </a:fld>
            <a:endParaRPr lang="es-E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D7046D-6C9D-4ADC-BB0E-C615E77B2854}" type="slidenum">
              <a:rPr lang="es-ES" smtClean="0"/>
              <a:pPr/>
              <a:t>8</a:t>
            </a:fld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E99F3-329B-41BD-964D-A946A59D4486}" type="datetimeFigureOut">
              <a:rPr lang="es-CL" smtClean="0"/>
              <a:pPr/>
              <a:t>10-10-2014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75DD-D47A-47E3-BB96-6360FF45A88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E99F3-329B-41BD-964D-A946A59D4486}" type="datetimeFigureOut">
              <a:rPr lang="es-CL" smtClean="0"/>
              <a:pPr/>
              <a:t>10-10-2014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75DD-D47A-47E3-BB96-6360FF45A88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E99F3-329B-41BD-964D-A946A59D4486}" type="datetimeFigureOut">
              <a:rPr lang="es-CL" smtClean="0"/>
              <a:pPr/>
              <a:t>10-10-2014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75DD-D47A-47E3-BB96-6360FF45A88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E99F3-329B-41BD-964D-A946A59D4486}" type="datetimeFigureOut">
              <a:rPr lang="es-CL" smtClean="0"/>
              <a:pPr/>
              <a:t>10-10-2014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75DD-D47A-47E3-BB96-6360FF45A88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E99F3-329B-41BD-964D-A946A59D4486}" type="datetimeFigureOut">
              <a:rPr lang="es-CL" smtClean="0"/>
              <a:pPr/>
              <a:t>10-10-2014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75DD-D47A-47E3-BB96-6360FF45A88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E99F3-329B-41BD-964D-A946A59D4486}" type="datetimeFigureOut">
              <a:rPr lang="es-CL" smtClean="0"/>
              <a:pPr/>
              <a:t>10-10-2014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75DD-D47A-47E3-BB96-6360FF45A88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E99F3-329B-41BD-964D-A946A59D4486}" type="datetimeFigureOut">
              <a:rPr lang="es-CL" smtClean="0"/>
              <a:pPr/>
              <a:t>10-10-2014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75DD-D47A-47E3-BB96-6360FF45A88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E99F3-329B-41BD-964D-A946A59D4486}" type="datetimeFigureOut">
              <a:rPr lang="es-CL" smtClean="0"/>
              <a:pPr/>
              <a:t>10-10-2014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75DD-D47A-47E3-BB96-6360FF45A88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E99F3-329B-41BD-964D-A946A59D4486}" type="datetimeFigureOut">
              <a:rPr lang="es-CL" smtClean="0"/>
              <a:pPr/>
              <a:t>10-10-2014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75DD-D47A-47E3-BB96-6360FF45A88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E99F3-329B-41BD-964D-A946A59D4486}" type="datetimeFigureOut">
              <a:rPr lang="es-CL" smtClean="0"/>
              <a:pPr/>
              <a:t>10-10-2014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75DD-D47A-47E3-BB96-6360FF45A88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E99F3-329B-41BD-964D-A946A59D4486}" type="datetimeFigureOut">
              <a:rPr lang="es-CL" smtClean="0"/>
              <a:pPr/>
              <a:t>10-10-2014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575DD-D47A-47E3-BB96-6360FF45A88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E99F3-329B-41BD-964D-A946A59D4486}" type="datetimeFigureOut">
              <a:rPr lang="es-CL" smtClean="0"/>
              <a:pPr/>
              <a:t>10-10-2014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575DD-D47A-47E3-BB96-6360FF45A882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emf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143108" y="2000240"/>
            <a:ext cx="564360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haroni" pitchFamily="2" charset="-79"/>
                <a:cs typeface="Aharoni" pitchFamily="2" charset="-79"/>
              </a:rPr>
              <a:t>APRENDIENDO FRACCIONES </a:t>
            </a:r>
            <a:endParaRPr lang="es-CL" sz="5400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295400" y="990600"/>
            <a:ext cx="71628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2000">
              <a:latin typeface="Times New Roman" pitchFamily="18" charset="0"/>
            </a:endParaRP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143000" y="0"/>
            <a:ext cx="6858000" cy="2441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2800" b="1">
                <a:solidFill>
                  <a:schemeClr val="hlink"/>
                </a:solidFill>
              </a:rPr>
              <a:t>Para numerar cada una de las partes en que se divide la unidad, utilizamos los números Fraccionarios, que tiene la forma</a:t>
            </a:r>
          </a:p>
          <a:p>
            <a:pPr algn="l">
              <a:spcBef>
                <a:spcPct val="50000"/>
              </a:spcBef>
            </a:pPr>
            <a:endParaRPr lang="es-ES" sz="2800" b="1">
              <a:solidFill>
                <a:schemeClr val="hlink"/>
              </a:solidFill>
            </a:endParaRP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990600" y="990600"/>
            <a:ext cx="1146468" cy="240065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l"/>
            <a:r>
              <a:rPr lang="es-MX" sz="15000" b="1" i="1" dirty="0" smtClean="0">
                <a:solidFill>
                  <a:srgbClr val="3366FF"/>
                </a:solidFill>
                <a:latin typeface="Times New Roman" pitchFamily="18" charset="0"/>
              </a:rPr>
              <a:t>1</a:t>
            </a:r>
            <a:endParaRPr lang="es-ES" sz="15000" b="1" i="1" dirty="0">
              <a:solidFill>
                <a:srgbClr val="3366FF"/>
              </a:solidFill>
              <a:latin typeface="Times New Roman" pitchFamily="18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990600" y="3413125"/>
            <a:ext cx="1146468" cy="240065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l"/>
            <a:r>
              <a:rPr lang="es-MX" sz="15000" b="1" i="1" dirty="0" smtClean="0">
                <a:solidFill>
                  <a:srgbClr val="3366FF"/>
                </a:solidFill>
                <a:latin typeface="Times New Roman" pitchFamily="18" charset="0"/>
              </a:rPr>
              <a:t>2</a:t>
            </a:r>
            <a:endParaRPr lang="es-ES" sz="15000" b="1" i="1" dirty="0">
              <a:solidFill>
                <a:srgbClr val="3366FF"/>
              </a:solidFill>
              <a:latin typeface="Times New Roman" pitchFamily="18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381000" y="3352800"/>
            <a:ext cx="2209800" cy="0"/>
          </a:xfrm>
          <a:prstGeom prst="line">
            <a:avLst/>
          </a:prstGeom>
          <a:noFill/>
          <a:ln w="1143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es-CL"/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3886200" y="1833563"/>
            <a:ext cx="3532188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s-MX" sz="4000" b="1">
                <a:effectLst>
                  <a:outerShdw blurRad="38100" dist="38100" dir="2700000" algn="tl">
                    <a:srgbClr val="FFFFFF"/>
                  </a:outerShdw>
                </a:effectLst>
              </a:rPr>
              <a:t>NUMERADOR</a:t>
            </a:r>
            <a:endParaRPr lang="es-ES" sz="40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5546725" y="3976688"/>
            <a:ext cx="1841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l"/>
            <a:endParaRPr lang="en-US" sz="2000">
              <a:latin typeface="Times New Roman" pitchFamily="18" charset="0"/>
            </a:endParaRP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3886200" y="4271963"/>
            <a:ext cx="4294188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s-MX" sz="4000" b="1">
                <a:effectLst>
                  <a:outerShdw blurRad="38100" dist="38100" dir="2700000" algn="tl">
                    <a:srgbClr val="FFFFFF"/>
                  </a:outerShdw>
                </a:effectLst>
              </a:rPr>
              <a:t>DENOMINADOR</a:t>
            </a:r>
            <a:endParaRPr lang="es-ES" sz="40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6403" name="AutoShape 19"/>
          <p:cNvSpPr>
            <a:spLocks noChangeArrowheads="1"/>
          </p:cNvSpPr>
          <p:nvPr/>
        </p:nvSpPr>
        <p:spPr bwMode="auto">
          <a:xfrm>
            <a:off x="2667000" y="4343400"/>
            <a:ext cx="990600" cy="609600"/>
          </a:xfrm>
          <a:prstGeom prst="leftArrow">
            <a:avLst>
              <a:gd name="adj1" fmla="val 50000"/>
              <a:gd name="adj2" fmla="val 40625"/>
            </a:avLst>
          </a:prstGeom>
          <a:solidFill>
            <a:srgbClr val="3333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SV"/>
          </a:p>
        </p:txBody>
      </p:sp>
      <p:sp>
        <p:nvSpPr>
          <p:cNvPr id="16405" name="AutoShape 21"/>
          <p:cNvSpPr>
            <a:spLocks noChangeArrowheads="1"/>
          </p:cNvSpPr>
          <p:nvPr/>
        </p:nvSpPr>
        <p:spPr bwMode="auto">
          <a:xfrm>
            <a:off x="2514600" y="1905000"/>
            <a:ext cx="990600" cy="609600"/>
          </a:xfrm>
          <a:prstGeom prst="leftArrow">
            <a:avLst>
              <a:gd name="adj1" fmla="val 50000"/>
              <a:gd name="adj2" fmla="val 40625"/>
            </a:avLst>
          </a:prstGeom>
          <a:solidFill>
            <a:srgbClr val="3333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SV"/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352425" y="5662613"/>
            <a:ext cx="5702074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l"/>
            <a:r>
              <a:rPr lang="es-MX" b="1" dirty="0">
                <a:solidFill>
                  <a:srgbClr val="3333FF"/>
                </a:solidFill>
              </a:rPr>
              <a:t>Donde </a:t>
            </a:r>
            <a:r>
              <a:rPr lang="es-MX" b="1" dirty="0" smtClean="0">
                <a:solidFill>
                  <a:srgbClr val="3333FF"/>
                </a:solidFill>
              </a:rPr>
              <a:t>“1” </a:t>
            </a:r>
            <a:r>
              <a:rPr lang="es-MX" b="1" dirty="0">
                <a:solidFill>
                  <a:srgbClr val="3333FF"/>
                </a:solidFill>
              </a:rPr>
              <a:t>representa las partes que se han tomado de la </a:t>
            </a:r>
          </a:p>
          <a:p>
            <a:pPr algn="l"/>
            <a:r>
              <a:rPr lang="es-MX" b="1" dirty="0">
                <a:solidFill>
                  <a:srgbClr val="3333FF"/>
                </a:solidFill>
              </a:rPr>
              <a:t>unidad y </a:t>
            </a:r>
            <a:r>
              <a:rPr lang="es-MX" b="1" dirty="0" smtClean="0">
                <a:solidFill>
                  <a:srgbClr val="3333FF"/>
                </a:solidFill>
              </a:rPr>
              <a:t>“2”, </a:t>
            </a:r>
            <a:r>
              <a:rPr lang="es-MX" b="1" dirty="0">
                <a:solidFill>
                  <a:srgbClr val="3333FF"/>
                </a:solidFill>
              </a:rPr>
              <a:t>las partes en que se divide la unidad. </a:t>
            </a:r>
            <a:endParaRPr lang="es-ES" b="1" dirty="0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utoUpdateAnimBg="0"/>
      <p:bldP spid="16389" grpId="0" autoUpdateAnimBg="0"/>
      <p:bldP spid="16391" grpId="0" autoUpdateAnimBg="0"/>
      <p:bldP spid="16392" grpId="0" autoUpdateAnimBg="0"/>
      <p:bldP spid="16393" grpId="0" animBg="1"/>
      <p:bldP spid="16394" grpId="0" autoUpdateAnimBg="0"/>
      <p:bldP spid="16398" grpId="0" autoUpdateAnimBg="0"/>
      <p:bldP spid="16399" grpId="0" autoUpdateAnimBg="0"/>
      <p:bldP spid="16403" grpId="0" animBg="1"/>
      <p:bldP spid="16405" grpId="0" animBg="1"/>
      <p:bldP spid="16406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3" name="WordArt 9"/>
          <p:cNvSpPr>
            <a:spLocks noChangeArrowheads="1" noChangeShapeType="1" noTextEdit="1"/>
          </p:cNvSpPr>
          <p:nvPr/>
        </p:nvSpPr>
        <p:spPr bwMode="auto">
          <a:xfrm>
            <a:off x="2133600" y="2209800"/>
            <a:ext cx="4800600" cy="2362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s-CL" sz="3600" kern="10">
                <a:ln w="127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solidFill>
                  <a:srgbClr val="9933FF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La Unidad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1981200" y="4800600"/>
            <a:ext cx="6705600" cy="533400"/>
            <a:chOff x="1248" y="3024"/>
            <a:chExt cx="4224" cy="336"/>
          </a:xfrm>
        </p:grpSpPr>
        <p:sp>
          <p:nvSpPr>
            <p:cNvPr id="8197" name="Line 13"/>
            <p:cNvSpPr>
              <a:spLocks noChangeShapeType="1"/>
            </p:cNvSpPr>
            <p:nvPr/>
          </p:nvSpPr>
          <p:spPr bwMode="auto">
            <a:xfrm>
              <a:off x="1248" y="3216"/>
              <a:ext cx="336" cy="0"/>
            </a:xfrm>
            <a:prstGeom prst="line">
              <a:avLst/>
            </a:prstGeom>
            <a:noFill/>
            <a:ln w="11112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CL"/>
            </a:p>
          </p:txBody>
        </p:sp>
        <p:sp>
          <p:nvSpPr>
            <p:cNvPr id="8198" name="Line 14"/>
            <p:cNvSpPr>
              <a:spLocks noChangeShapeType="1"/>
            </p:cNvSpPr>
            <p:nvPr/>
          </p:nvSpPr>
          <p:spPr bwMode="auto">
            <a:xfrm>
              <a:off x="1872" y="3216"/>
              <a:ext cx="336" cy="0"/>
            </a:xfrm>
            <a:prstGeom prst="line">
              <a:avLst/>
            </a:prstGeom>
            <a:noFill/>
            <a:ln w="11112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CL"/>
            </a:p>
          </p:txBody>
        </p:sp>
        <p:sp>
          <p:nvSpPr>
            <p:cNvPr id="8199" name="Line 15"/>
            <p:cNvSpPr>
              <a:spLocks noChangeShapeType="1"/>
            </p:cNvSpPr>
            <p:nvPr/>
          </p:nvSpPr>
          <p:spPr bwMode="auto">
            <a:xfrm>
              <a:off x="2496" y="3216"/>
              <a:ext cx="336" cy="0"/>
            </a:xfrm>
            <a:prstGeom prst="line">
              <a:avLst/>
            </a:prstGeom>
            <a:noFill/>
            <a:ln w="11112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CL"/>
            </a:p>
          </p:txBody>
        </p:sp>
        <p:sp>
          <p:nvSpPr>
            <p:cNvPr id="8200" name="Line 16"/>
            <p:cNvSpPr>
              <a:spLocks noChangeShapeType="1"/>
            </p:cNvSpPr>
            <p:nvPr/>
          </p:nvSpPr>
          <p:spPr bwMode="auto">
            <a:xfrm>
              <a:off x="3168" y="3216"/>
              <a:ext cx="336" cy="0"/>
            </a:xfrm>
            <a:prstGeom prst="line">
              <a:avLst/>
            </a:prstGeom>
            <a:noFill/>
            <a:ln w="11112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CL"/>
            </a:p>
          </p:txBody>
        </p:sp>
        <p:sp>
          <p:nvSpPr>
            <p:cNvPr id="8201" name="Line 17"/>
            <p:cNvSpPr>
              <a:spLocks noChangeShapeType="1"/>
            </p:cNvSpPr>
            <p:nvPr/>
          </p:nvSpPr>
          <p:spPr bwMode="auto">
            <a:xfrm>
              <a:off x="3840" y="3216"/>
              <a:ext cx="336" cy="0"/>
            </a:xfrm>
            <a:prstGeom prst="line">
              <a:avLst/>
            </a:prstGeom>
            <a:noFill/>
            <a:ln w="11112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CL"/>
            </a:p>
          </p:txBody>
        </p:sp>
        <p:sp>
          <p:nvSpPr>
            <p:cNvPr id="8202" name="Line 18"/>
            <p:cNvSpPr>
              <a:spLocks noChangeShapeType="1"/>
            </p:cNvSpPr>
            <p:nvPr/>
          </p:nvSpPr>
          <p:spPr bwMode="auto">
            <a:xfrm>
              <a:off x="4512" y="3216"/>
              <a:ext cx="336" cy="0"/>
            </a:xfrm>
            <a:prstGeom prst="line">
              <a:avLst/>
            </a:prstGeom>
            <a:noFill/>
            <a:ln w="11112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s-CL"/>
            </a:p>
          </p:txBody>
        </p:sp>
        <p:sp>
          <p:nvSpPr>
            <p:cNvPr id="8203" name="AutoShape 28"/>
            <p:cNvSpPr>
              <a:spLocks noChangeArrowheads="1"/>
            </p:cNvSpPr>
            <p:nvPr/>
          </p:nvSpPr>
          <p:spPr bwMode="auto">
            <a:xfrm>
              <a:off x="5088" y="3024"/>
              <a:ext cx="384" cy="336"/>
            </a:xfrm>
            <a:prstGeom prst="rightArrow">
              <a:avLst>
                <a:gd name="adj1" fmla="val 50000"/>
                <a:gd name="adj2" fmla="val 28571"/>
              </a:avLst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 sz="3600" b="1">
                <a:latin typeface="Times New Roman" pitchFamily="18" charset="0"/>
              </a:endParaRPr>
            </a:p>
          </p:txBody>
        </p:sp>
      </p:grp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Ptof.Chávez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1219200"/>
            <a:ext cx="5786478" cy="4724400"/>
          </a:xfrm>
          <a:prstGeom prst="rect">
            <a:avLst/>
          </a:prstGeom>
          <a:solidFill>
            <a:srgbClr val="33CC33"/>
          </a:solidFill>
          <a:ln w="12700">
            <a:solidFill>
              <a:srgbClr val="00CC00"/>
            </a:solidFill>
            <a:miter lim="800000"/>
            <a:headEnd type="none" w="sm" len="sm"/>
            <a:tailEnd type="none" w="sm" len="sm"/>
          </a:ln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Ptof.Chávez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/>
          <a:srcRect l="9691" t="6451" r="7941" b="43549"/>
          <a:stretch>
            <a:fillRect/>
          </a:stretch>
        </p:blipFill>
        <p:spPr bwMode="auto">
          <a:xfrm>
            <a:off x="457200" y="762000"/>
            <a:ext cx="3886200" cy="2514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4"/>
          <a:srcRect l="6326" t="54839" r="4845" b="6451"/>
          <a:stretch>
            <a:fillRect/>
          </a:stretch>
        </p:blipFill>
        <p:spPr bwMode="auto">
          <a:xfrm>
            <a:off x="304800" y="3733800"/>
            <a:ext cx="4191000" cy="1828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3429000" y="2438400"/>
            <a:ext cx="1463675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/>
            <a:r>
              <a:rPr lang="es-MX" sz="4000">
                <a:latin typeface="Times New Roman" pitchFamily="18" charset="0"/>
              </a:rPr>
              <a:t>1/2</a:t>
            </a:r>
            <a:endParaRPr lang="es-ES" sz="4000">
              <a:latin typeface="Times New Roman" pitchFamily="18" charset="0"/>
            </a:endParaRP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3352800" y="3735388"/>
            <a:ext cx="10668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/>
            <a:r>
              <a:rPr lang="es-MX" sz="4000">
                <a:latin typeface="Times New Roman" pitchFamily="18" charset="0"/>
              </a:rPr>
              <a:t>1/2</a:t>
            </a:r>
            <a:endParaRPr lang="es-ES" sz="4000">
              <a:latin typeface="Times New Roman" pitchFamily="18" charset="0"/>
            </a:endParaRP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4937125" y="3048000"/>
            <a:ext cx="14636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/>
            <a:endParaRPr lang="en-US" sz="2000">
              <a:latin typeface="Times New Roman" pitchFamily="18" charset="0"/>
            </a:endParaRP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4724400" y="533400"/>
            <a:ext cx="3276600" cy="4359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/>
            <a:r>
              <a:rPr lang="es-MX" sz="2000">
                <a:latin typeface="Times New Roman" pitchFamily="18" charset="0"/>
              </a:rPr>
              <a:t> </a:t>
            </a:r>
            <a:r>
              <a:rPr lang="es-MX" sz="4000">
                <a:latin typeface="Times New Roman" pitchFamily="18" charset="0"/>
              </a:rPr>
              <a:t>La unidad dividida en dos partes iguales, le llamamos a cada una un medio.</a:t>
            </a:r>
            <a:endParaRPr lang="es-ES" sz="4000">
              <a:latin typeface="Times New Roman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Ptof.Chávez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utoUpdateAnimBg="0"/>
      <p:bldP spid="8201" grpId="0" autoUpdateAnimBg="0"/>
      <p:bldP spid="8202" grpId="0" autoUpdateAnimBg="0"/>
      <p:bldP spid="8203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3"/>
          <a:srcRect l="48453" t="6250" r="11171" b="46875"/>
          <a:stretch>
            <a:fillRect/>
          </a:stretch>
        </p:blipFill>
        <p:spPr bwMode="auto">
          <a:xfrm>
            <a:off x="4114800" y="1600200"/>
            <a:ext cx="1905000" cy="2286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4"/>
          <a:srcRect l="8075" t="56451" r="49933" b="6451"/>
          <a:stretch>
            <a:fillRect/>
          </a:stretch>
        </p:blipFill>
        <p:spPr bwMode="auto">
          <a:xfrm>
            <a:off x="2057400" y="4038600"/>
            <a:ext cx="1981200" cy="1752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5"/>
          <a:srcRect l="9691" t="6250" r="53163" b="46875"/>
          <a:stretch>
            <a:fillRect/>
          </a:stretch>
        </p:blipFill>
        <p:spPr bwMode="auto">
          <a:xfrm>
            <a:off x="2209800" y="1524000"/>
            <a:ext cx="1752600" cy="2286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6"/>
          <a:srcRect l="50067" t="56451" r="9557" b="6451"/>
          <a:stretch>
            <a:fillRect/>
          </a:stretch>
        </p:blipFill>
        <p:spPr bwMode="auto">
          <a:xfrm>
            <a:off x="4191000" y="4038600"/>
            <a:ext cx="1905000" cy="1752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5334000" y="3001963"/>
            <a:ext cx="76835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l"/>
            <a:r>
              <a:rPr lang="es-MX" sz="3600">
                <a:latin typeface="Times New Roman" pitchFamily="18" charset="0"/>
              </a:rPr>
              <a:t>1/4</a:t>
            </a:r>
            <a:endParaRPr lang="es-ES" sz="3600">
              <a:latin typeface="Times New Roman" pitchFamily="18" charset="0"/>
            </a:endParaRP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5318125" y="4159250"/>
            <a:ext cx="76835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l"/>
            <a:r>
              <a:rPr lang="es-MX" sz="3600">
                <a:latin typeface="Times New Roman" pitchFamily="18" charset="0"/>
              </a:rPr>
              <a:t>1/4</a:t>
            </a:r>
            <a:endParaRPr lang="es-ES" sz="3600">
              <a:latin typeface="Times New Roman" pitchFamily="18" charset="0"/>
            </a:endParaRP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2057400" y="4038600"/>
            <a:ext cx="76835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l"/>
            <a:r>
              <a:rPr lang="es-MX" sz="3600">
                <a:latin typeface="Times New Roman" pitchFamily="18" charset="0"/>
              </a:rPr>
              <a:t>1/4</a:t>
            </a:r>
            <a:endParaRPr lang="es-ES" sz="3600">
              <a:latin typeface="Times New Roman" pitchFamily="18" charset="0"/>
            </a:endParaRP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2286000" y="2925763"/>
            <a:ext cx="76835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l"/>
            <a:r>
              <a:rPr lang="es-MX" sz="3600">
                <a:latin typeface="Times New Roman" pitchFamily="18" charset="0"/>
              </a:rPr>
              <a:t>1/4</a:t>
            </a:r>
            <a:endParaRPr lang="es-ES" sz="3600">
              <a:latin typeface="Times New Roman" pitchFamily="18" charset="0"/>
            </a:endParaRP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0" y="381000"/>
            <a:ext cx="8686800" cy="1920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s-MX" sz="4000">
                <a:latin typeface="Times New Roman" pitchFamily="18" charset="0"/>
              </a:rPr>
              <a:t>La unidad dividida en cuatro partes iguales, le llamaremos a cada una de estas un cuarto.</a:t>
            </a:r>
            <a:endParaRPr lang="es-ES" sz="4000">
              <a:latin typeface="Times New Roman" pitchFamily="18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Ptof.Chávez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6" grpId="0" autoUpdateAnimBg="0"/>
      <p:bldP spid="9227" grpId="0" autoUpdateAnimBg="0"/>
      <p:bldP spid="9229" grpId="0" autoUpdateAnimBg="0"/>
      <p:bldP spid="9230" grpId="0" autoUpdateAnimBg="0"/>
      <p:bldP spid="9233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/>
          <a:srcRect l="48453" t="6250" r="11171" b="46875"/>
          <a:stretch>
            <a:fillRect/>
          </a:stretch>
        </p:blipFill>
        <p:spPr bwMode="auto">
          <a:xfrm>
            <a:off x="4114800" y="1600200"/>
            <a:ext cx="1905000" cy="2286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4"/>
          <a:srcRect l="8075" t="56451" r="49933" b="6451"/>
          <a:stretch>
            <a:fillRect/>
          </a:stretch>
        </p:blipFill>
        <p:spPr bwMode="auto">
          <a:xfrm>
            <a:off x="2286000" y="3886200"/>
            <a:ext cx="1981200" cy="1752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5"/>
          <a:srcRect l="9691" t="6250" r="53163" b="46875"/>
          <a:stretch>
            <a:fillRect/>
          </a:stretch>
        </p:blipFill>
        <p:spPr bwMode="auto">
          <a:xfrm>
            <a:off x="2362200" y="1600200"/>
            <a:ext cx="1752600" cy="2286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6"/>
          <a:srcRect l="50067" t="56451" r="9557" b="6451"/>
          <a:stretch>
            <a:fillRect/>
          </a:stretch>
        </p:blipFill>
        <p:spPr bwMode="auto">
          <a:xfrm>
            <a:off x="4267200" y="3886200"/>
            <a:ext cx="1905000" cy="1752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685800" y="533400"/>
            <a:ext cx="7651750" cy="11906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s-MX" sz="3600" b="1">
                <a:latin typeface="Times New Roman" pitchFamily="18" charset="0"/>
              </a:rPr>
              <a:t>¡ Regresamos a la Unidad , bueno a la </a:t>
            </a:r>
          </a:p>
          <a:p>
            <a:r>
              <a:rPr lang="es-MX" sz="3600" b="1">
                <a:latin typeface="Times New Roman" pitchFamily="18" charset="0"/>
              </a:rPr>
              <a:t>   manzana !</a:t>
            </a:r>
            <a:endParaRPr lang="es-ES" sz="3600" b="1">
              <a:latin typeface="Times New Roman" pitchFamily="18" charset="0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2057400" y="5410200"/>
            <a:ext cx="473075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l"/>
            <a:r>
              <a:rPr lang="es-MX" sz="3600" b="1">
                <a:latin typeface="Times New Roman" pitchFamily="18" charset="0"/>
              </a:rPr>
              <a:t>¿ Deseas conocer más ?</a:t>
            </a:r>
            <a:endParaRPr lang="es-ES" sz="3600" b="1">
              <a:latin typeface="Times New Roman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Ptof.Chávez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utoUpdateAnimBg="0"/>
      <p:bldP spid="1024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1295400" y="914400"/>
            <a:ext cx="1600200" cy="2895600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s-SV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895600" y="914400"/>
            <a:ext cx="4800600" cy="2895600"/>
            <a:chOff x="1824" y="576"/>
            <a:chExt cx="3024" cy="1824"/>
          </a:xfrm>
        </p:grpSpPr>
        <p:sp>
          <p:nvSpPr>
            <p:cNvPr id="15367" name="Rectangle 5"/>
            <p:cNvSpPr>
              <a:spLocks noChangeArrowheads="1"/>
            </p:cNvSpPr>
            <p:nvPr/>
          </p:nvSpPr>
          <p:spPr bwMode="auto">
            <a:xfrm>
              <a:off x="1824" y="576"/>
              <a:ext cx="1008" cy="1824"/>
            </a:xfrm>
            <a:prstGeom prst="rect">
              <a:avLst/>
            </a:prstGeom>
            <a:gradFill rotWithShape="0">
              <a:gsLst>
                <a:gs pos="0">
                  <a:srgbClr val="853500"/>
                </a:gs>
                <a:gs pos="50000">
                  <a:srgbClr val="FF6600"/>
                </a:gs>
                <a:gs pos="100000">
                  <a:srgbClr val="853500"/>
                </a:gs>
              </a:gsLst>
              <a:lin ang="18900000" scaled="1"/>
            </a:gra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SV"/>
            </a:p>
          </p:txBody>
        </p:sp>
        <p:sp>
          <p:nvSpPr>
            <p:cNvPr id="15368" name="Rectangle 6"/>
            <p:cNvSpPr>
              <a:spLocks noChangeArrowheads="1"/>
            </p:cNvSpPr>
            <p:nvPr/>
          </p:nvSpPr>
          <p:spPr bwMode="auto">
            <a:xfrm>
              <a:off x="2832" y="576"/>
              <a:ext cx="1008" cy="1824"/>
            </a:xfrm>
            <a:prstGeom prst="rect">
              <a:avLst/>
            </a:prstGeom>
            <a:gradFill rotWithShape="0">
              <a:gsLst>
                <a:gs pos="0">
                  <a:srgbClr val="853500"/>
                </a:gs>
                <a:gs pos="50000">
                  <a:srgbClr val="FF6600"/>
                </a:gs>
                <a:gs pos="100000">
                  <a:srgbClr val="853500"/>
                </a:gs>
              </a:gsLst>
              <a:lin ang="18900000" scaled="1"/>
            </a:gra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SV"/>
            </a:p>
          </p:txBody>
        </p:sp>
        <p:sp>
          <p:nvSpPr>
            <p:cNvPr id="15369" name="Rectangle 7"/>
            <p:cNvSpPr>
              <a:spLocks noChangeArrowheads="1"/>
            </p:cNvSpPr>
            <p:nvPr/>
          </p:nvSpPr>
          <p:spPr bwMode="auto">
            <a:xfrm>
              <a:off x="3840" y="576"/>
              <a:ext cx="1008" cy="1824"/>
            </a:xfrm>
            <a:prstGeom prst="rect">
              <a:avLst/>
            </a:prstGeom>
            <a:gradFill rotWithShape="0">
              <a:gsLst>
                <a:gs pos="0">
                  <a:srgbClr val="853500"/>
                </a:gs>
                <a:gs pos="50000">
                  <a:srgbClr val="FF6600"/>
                </a:gs>
                <a:gs pos="100000">
                  <a:srgbClr val="853500"/>
                </a:gs>
              </a:gsLst>
              <a:lin ang="18900000" scaled="1"/>
            </a:gra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SV"/>
            </a:p>
          </p:txBody>
        </p:sp>
      </p:grpSp>
      <p:sp>
        <p:nvSpPr>
          <p:cNvPr id="15364" name="Text Box 8"/>
          <p:cNvSpPr txBox="1">
            <a:spLocks noChangeArrowheads="1"/>
          </p:cNvSpPr>
          <p:nvPr/>
        </p:nvSpPr>
        <p:spPr bwMode="auto">
          <a:xfrm>
            <a:off x="1676400" y="2057400"/>
            <a:ext cx="9906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s-MX" sz="4000">
                <a:solidFill>
                  <a:schemeClr val="bg1"/>
                </a:solidFill>
                <a:latin typeface="Times New Roman" pitchFamily="18" charset="0"/>
              </a:rPr>
              <a:t>1/4</a:t>
            </a:r>
            <a:endParaRPr lang="es-ES" sz="40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5365" name="Text Box 9"/>
          <p:cNvSpPr txBox="1">
            <a:spLocks noChangeArrowheads="1"/>
          </p:cNvSpPr>
          <p:nvPr/>
        </p:nvSpPr>
        <p:spPr bwMode="auto">
          <a:xfrm>
            <a:off x="0" y="4495800"/>
            <a:ext cx="9144000" cy="11906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s-MX" sz="3600" b="1"/>
              <a:t>Un cuarto, uno de cuatro partes iguales </a:t>
            </a:r>
          </a:p>
          <a:p>
            <a:r>
              <a:rPr lang="es-MX" sz="3600" b="1"/>
              <a:t>en que se dividió la unidad.</a:t>
            </a:r>
            <a:endParaRPr lang="es-ES" sz="3600" b="1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Ptof.Chávez</a:t>
            </a:r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145</Words>
  <Application>Microsoft Office PowerPoint</Application>
  <PresentationFormat>Presentación en pantalla (4:3)</PresentationFormat>
  <Paragraphs>36</Paragraphs>
  <Slides>8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Company>GP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Yasmina</dc:creator>
  <cp:lastModifiedBy>Yasmina</cp:lastModifiedBy>
  <cp:revision>5</cp:revision>
  <dcterms:created xsi:type="dcterms:W3CDTF">2014-10-10T22:53:14Z</dcterms:created>
  <dcterms:modified xsi:type="dcterms:W3CDTF">2014-10-10T23:55:47Z</dcterms:modified>
</cp:coreProperties>
</file>